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79" r:id="rId4"/>
    <p:sldId id="257" r:id="rId5"/>
    <p:sldId id="258" r:id="rId6"/>
    <p:sldId id="259" r:id="rId7"/>
    <p:sldId id="260" r:id="rId8"/>
    <p:sldId id="263" r:id="rId9"/>
    <p:sldId id="262" r:id="rId10"/>
    <p:sldId id="261" r:id="rId11"/>
    <p:sldId id="275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69" r:id="rId20"/>
    <p:sldId id="273" r:id="rId21"/>
    <p:sldId id="280" r:id="rId22"/>
    <p:sldId id="281" r:id="rId23"/>
    <p:sldId id="282" r:id="rId24"/>
    <p:sldId id="283" r:id="rId25"/>
    <p:sldId id="276" r:id="rId26"/>
    <p:sldId id="277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705F6-2744-4BB1-B9A9-A7535BD111F4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BBCE-0308-4C89-AD70-CC3F16E023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07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61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4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84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93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03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10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8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54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50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12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48AD-7D75-49B8-9A32-BD73C338842E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F605-ECF1-47FD-ABE0-D15037E8D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82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melbaykal@Osmaniye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osmaniye.edu.t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U7gIKOTUq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OKÜ Açık Erişim Veri Giriş Eğitimi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Kütüphane Ve Dokümantasyon Daire Başkanlığı</a:t>
            </a:r>
          </a:p>
          <a:p>
            <a:r>
              <a:rPr lang="tr-TR" dirty="0" smtClean="0"/>
              <a:t>Kütüphaneci </a:t>
            </a:r>
          </a:p>
          <a:p>
            <a:r>
              <a:rPr lang="tr-TR" dirty="0" smtClean="0"/>
              <a:t>Emel ALTUĞ</a:t>
            </a:r>
          </a:p>
          <a:p>
            <a:r>
              <a:rPr lang="tr-TR" dirty="0" smtClean="0">
                <a:hlinkClick r:id="rId2"/>
              </a:rPr>
              <a:t>emelbaykal@Osmaniye.edu.tr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7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89" y="1825625"/>
            <a:ext cx="7669213" cy="44744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835534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090757" y="4513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97681" y="4164014"/>
            <a:ext cx="32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Bağlı olduğunuz fakülteyi seçiniz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6797681" y="4671575"/>
            <a:ext cx="4556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Yayınınızın başlığını ilk harf büyük diğerleri </a:t>
            </a:r>
          </a:p>
          <a:p>
            <a:r>
              <a:rPr lang="tr-TR" b="1" dirty="0" smtClean="0"/>
              <a:t>küçük olacak şekilde giriniz</a:t>
            </a:r>
            <a:r>
              <a:rPr lang="tr-TR" dirty="0" smtClean="0"/>
              <a:t>. </a:t>
            </a:r>
            <a:r>
              <a:rPr lang="tr-TR" b="1" dirty="0" smtClean="0">
                <a:solidFill>
                  <a:srgbClr val="FF0000"/>
                </a:solidFill>
              </a:rPr>
              <a:t>Yayın diliniz ne ise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ilk başlık olarak o girilir.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810522" y="5733134"/>
            <a:ext cx="453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Varsa yayınınızın İngilizce başlığını İlk </a:t>
            </a:r>
          </a:p>
          <a:p>
            <a:r>
              <a:rPr lang="tr-TR" b="1" dirty="0" smtClean="0"/>
              <a:t>harf büyük diğerleri küçük olacak şekilde giriniz.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4179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7349836" cy="42842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188036" y="1263847"/>
            <a:ext cx="416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Yayıncıyı BÜYÜK harflerle yazınız</a:t>
            </a:r>
          </a:p>
          <a:p>
            <a:r>
              <a:rPr lang="tr-TR" b="1" dirty="0" smtClean="0"/>
              <a:t>Ör. GAZI UNIV. </a:t>
            </a:r>
            <a:r>
              <a:rPr lang="tr-TR" b="1" dirty="0" smtClean="0">
                <a:solidFill>
                  <a:srgbClr val="FF0000"/>
                </a:solidFill>
              </a:rPr>
              <a:t>(yayınınızın dili ne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ise yayıncı ve diğer kısımlar o şekilde doldurulur)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188036" y="2460275"/>
            <a:ext cx="203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Yayın yılınızı giriniz.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8197141" y="3816628"/>
            <a:ext cx="333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Çalışmanızın kategorisini seçiniz.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8129847" y="2917236"/>
            <a:ext cx="3414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Yayınınızın çıktığı</a:t>
            </a:r>
          </a:p>
          <a:p>
            <a:r>
              <a:rPr lang="tr-TR" b="1" dirty="0" smtClean="0"/>
              <a:t>kaynak adını </a:t>
            </a:r>
            <a:r>
              <a:rPr lang="tr-TR" b="1" dirty="0" smtClean="0">
                <a:solidFill>
                  <a:srgbClr val="FF0000"/>
                </a:solidFill>
              </a:rPr>
              <a:t>Her bir kelimenin ilk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harfi büyük olacak</a:t>
            </a:r>
            <a:r>
              <a:rPr lang="tr-TR" b="1" dirty="0" smtClean="0"/>
              <a:t> şekilde giriniz.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129847" y="4996795"/>
            <a:ext cx="309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Cilt sayı sayfa bilgilerini giriniz.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596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6" y="1790108"/>
            <a:ext cx="6693046" cy="45026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265324" y="1825625"/>
            <a:ext cx="382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Yayınınızın bibliyografik künyesini</a:t>
            </a:r>
          </a:p>
          <a:p>
            <a:r>
              <a:rPr lang="tr-TR" b="1" dirty="0" smtClean="0"/>
              <a:t> APA sitiline uygun olarak giriş yapınız.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400963" y="2620962"/>
            <a:ext cx="3382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Doi</a:t>
            </a:r>
            <a:r>
              <a:rPr lang="tr-TR" b="1" dirty="0" smtClean="0"/>
              <a:t> numarasını org kısmından</a:t>
            </a:r>
          </a:p>
          <a:p>
            <a:r>
              <a:rPr lang="tr-TR" b="1" dirty="0" smtClean="0"/>
              <a:t>sonrasını kapsar şekilde ekleyiniz 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381702" y="4072768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Yayınınızın türünü seçiniz.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265324" y="4607302"/>
            <a:ext cx="4593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Tanımlayıcılardan önce URL seçerek </a:t>
            </a:r>
          </a:p>
          <a:p>
            <a:r>
              <a:rPr lang="tr-TR" b="1" dirty="0" smtClean="0"/>
              <a:t>DOİ numarasını tam olarak giriniz, daha sonra </a:t>
            </a:r>
          </a:p>
          <a:p>
            <a:r>
              <a:rPr lang="tr-TR" b="1" dirty="0" smtClean="0"/>
              <a:t>ISSN ya da ISBN seçerek numarayı giriniz.</a:t>
            </a:r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265324" y="5536476"/>
            <a:ext cx="246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Yayınınızın dilini seçiniz.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196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591425" cy="44421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999317" y="2078182"/>
            <a:ext cx="495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Anahtar kelimeleri yayın diliniz neyse önce olacak </a:t>
            </a:r>
          </a:p>
          <a:p>
            <a:r>
              <a:rPr lang="tr-TR" b="1" dirty="0" smtClean="0"/>
              <a:t>şekilde ilk harf büyük diğerleri küçük giriniz.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56460" y="4001294"/>
            <a:ext cx="365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Yayınınızın özetlerini </a:t>
            </a:r>
            <a:r>
              <a:rPr lang="tr-TR" b="1" dirty="0" err="1" smtClean="0"/>
              <a:t>özetlerini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yayınladığınız dillerde tek tek giriniz.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796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43825" cy="42759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12727" y="4264429"/>
            <a:ext cx="387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Yayınınız açık erişimli kaynaktaysa</a:t>
            </a:r>
          </a:p>
          <a:p>
            <a:r>
              <a:rPr lang="tr-TR" b="1" dirty="0" smtClean="0"/>
              <a:t> açık erişimi değilse diğer seçeneklerden uygun olanı seçiniz.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911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" y="1815378"/>
            <a:ext cx="6593378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688042" y="1916545"/>
            <a:ext cx="3875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PDF olarak bilgisayarınıza </a:t>
            </a:r>
          </a:p>
          <a:p>
            <a:r>
              <a:rPr lang="tr-TR" b="1" dirty="0" smtClean="0"/>
              <a:t>kaydettiğiniz dosyayı yükleyiniz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Yayınınızı kaydederken Türkçe karakter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kullanmayınız.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688042" y="3806381"/>
            <a:ext cx="422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Dosya açıklamasını kutucuktaki gibi giriniz.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34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15" y="1848371"/>
            <a:ext cx="8872191" cy="43285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6" y="1753985"/>
            <a:ext cx="6467302" cy="46557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608618" y="2543695"/>
            <a:ext cx="451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Şimdiye kadar yapmış olduğunuz işlemlerin</a:t>
            </a:r>
          </a:p>
          <a:p>
            <a:r>
              <a:rPr lang="tr-TR" b="1" dirty="0" smtClean="0"/>
              <a:t> kontrolünü yaparak yanlışlık varsa düzeltiniz.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183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" y="1825624"/>
            <a:ext cx="8202153" cy="444217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34888" y="5636030"/>
            <a:ext cx="538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Dağıtım lisansını kabul ederek gönderiyi tamamlayınız.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619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Akademik Arşiv Nedir</a:t>
            </a:r>
            <a:r>
              <a:rPr lang="tr-TR" b="1" dirty="0" smtClean="0"/>
              <a:t>?</a:t>
            </a:r>
          </a:p>
          <a:p>
            <a:r>
              <a:rPr lang="tr-TR" dirty="0"/>
              <a:t>Kurumsal Arşivler, bağlı oldukları kurumun entelektüel birikimini uygun ortamlarda bir araya toplayan, saklayan, koruyan ve erişimini sağlayan hizmetler bütünüdür</a:t>
            </a:r>
            <a:r>
              <a:rPr lang="tr-TR" dirty="0" smtClean="0"/>
              <a:t>.</a:t>
            </a:r>
          </a:p>
          <a:p>
            <a:r>
              <a:rPr lang="tr-TR" dirty="0"/>
              <a:t>Akademik </a:t>
            </a:r>
            <a:r>
              <a:rPr lang="tr-TR" dirty="0" err="1"/>
              <a:t>Arşiv'in</a:t>
            </a:r>
            <a:r>
              <a:rPr lang="tr-TR" dirty="0"/>
              <a:t> </a:t>
            </a:r>
            <a:r>
              <a:rPr lang="tr-TR" dirty="0" smtClean="0"/>
              <a:t>amacı: </a:t>
            </a:r>
            <a:r>
              <a:rPr lang="tr-TR" dirty="0"/>
              <a:t> bilginin yayılmasını kısıtlayan sorunların giderilmesi, bilgi teknolojisinin imkanlarından yararlanarak yeni bir sistem oluşturulması, Üniversitenin ve çalışanlarının daha iyi tanınmasının sağlanması ve dolayısıyla saygınlığının artırılmasıdır.</a:t>
            </a:r>
          </a:p>
        </p:txBody>
      </p:sp>
    </p:spTree>
    <p:extLst>
      <p:ext uri="{BB962C8B-B14F-4D97-AF65-F5344CB8AC3E}">
        <p14:creationId xmlns:p14="http://schemas.microsoft.com/office/powerpoint/2010/main" val="202534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3574"/>
            <a:ext cx="8711651" cy="434615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48000" y="51037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  <a:ea typeface="ヒラギノ角ゴ Pro W3" pitchFamily="124" charset="-128"/>
              </a:rPr>
              <a:t>Kayıt girişi tamamlandıktan sonra sistem yöneticisi kaydı onayladığında ya da kayıt ile ilgili bir problem olduğunda bir e-posta bildirimi alacaksınız</a:t>
            </a:r>
            <a:r>
              <a:rPr lang="tr-TR" dirty="0" smtClean="0">
                <a:solidFill>
                  <a:srgbClr val="FF0000"/>
                </a:solidFill>
                <a:ea typeface="ヒラギノ角ゴ Pro W3" pitchFamily="124" charset="-128"/>
              </a:rPr>
              <a:t>.</a:t>
            </a:r>
            <a:endParaRPr lang="tr-TR" dirty="0">
              <a:solidFill>
                <a:srgbClr val="FF0000"/>
              </a:solidFill>
              <a:ea typeface="ヒラギノ角ゴ Pro W3" pitchFamily="124" charset="-128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887" y="2186247"/>
            <a:ext cx="4593079" cy="41735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840" y="2186247"/>
            <a:ext cx="5363960" cy="39824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2014" y="1030288"/>
            <a:ext cx="112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Yayınınız başka bölüm hocalarıyla ortak yazarlıysa ya da WOS </a:t>
            </a:r>
            <a:r>
              <a:rPr lang="tr-TR" b="1" dirty="0" err="1" smtClean="0"/>
              <a:t>Scopus</a:t>
            </a:r>
            <a:r>
              <a:rPr lang="tr-TR" b="1" dirty="0" smtClean="0"/>
              <a:t> TR </a:t>
            </a:r>
            <a:r>
              <a:rPr lang="tr-TR" b="1" dirty="0" err="1" smtClean="0"/>
              <a:t>diznden</a:t>
            </a:r>
            <a:r>
              <a:rPr lang="tr-TR" b="1" dirty="0" smtClean="0"/>
              <a:t> birinde indeksliyse adımları takip ediniz ve koleksiyonlar arası eşleme yapınız.</a:t>
            </a:r>
            <a:endParaRPr lang="tr-TR" b="1" dirty="0"/>
          </a:p>
        </p:txBody>
      </p:sp>
      <p:sp>
        <p:nvSpPr>
          <p:cNvPr id="8" name="Sağ Ok 7"/>
          <p:cNvSpPr/>
          <p:nvPr/>
        </p:nvSpPr>
        <p:spPr>
          <a:xfrm rot="11079020">
            <a:off x="3575805" y="3231735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11079020">
            <a:off x="9178585" y="4223405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4031673" y="274629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Adım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9759711" y="390371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  <a:r>
              <a:rPr lang="tr-TR" dirty="0" smtClean="0"/>
              <a:t>. Adım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878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230" y="1823692"/>
            <a:ext cx="4646105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433" y="1749888"/>
            <a:ext cx="5544589" cy="44251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12778905">
            <a:off x="10813574" y="5589748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1013814" y="486538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  <a:r>
              <a:rPr lang="tr-TR" dirty="0" smtClean="0"/>
              <a:t>. Adım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124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17" y="1926211"/>
            <a:ext cx="4288762" cy="39443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1907771"/>
            <a:ext cx="5685905" cy="3886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12332169">
            <a:off x="3658933" y="4312389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233418" y="38984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</a:t>
            </a:r>
            <a:r>
              <a:rPr lang="tr-TR" dirty="0" smtClean="0"/>
              <a:t>. Adım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431578" y="27296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</a:t>
            </a:r>
            <a:r>
              <a:rPr lang="tr-TR" dirty="0" smtClean="0"/>
              <a:t>. Adım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40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356" y="1790281"/>
            <a:ext cx="7581900" cy="3524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3577456">
            <a:off x="6634891" y="3565594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7209376" y="3303248"/>
            <a:ext cx="402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Yayınınız TR Dizin koleksiyonuyla eşlendi.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4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Ela, M., </a:t>
            </a:r>
            <a:r>
              <a:rPr lang="tr-TR" dirty="0" err="1"/>
              <a:t>Karakurt</a:t>
            </a:r>
            <a:r>
              <a:rPr lang="tr-TR" dirty="0"/>
              <a:t>, B., (2017). Finlandiya'da Yerel Yönetimler: Türkiye İçin Öneriler. Çağdaş Yerel Yönetimler, 26(3), </a:t>
            </a:r>
            <a:r>
              <a:rPr lang="tr-TR" dirty="0" smtClean="0"/>
              <a:t>32-68</a:t>
            </a:r>
          </a:p>
          <a:p>
            <a:r>
              <a:rPr lang="tr-TR" dirty="0"/>
              <a:t>Cihan, E., </a:t>
            </a:r>
            <a:r>
              <a:rPr lang="tr-TR" dirty="0" err="1"/>
              <a:t>Kavasoğulları</a:t>
            </a:r>
            <a:r>
              <a:rPr lang="tr-TR" dirty="0"/>
              <a:t>, B., Demir, H. (2017). Sıvı </a:t>
            </a:r>
            <a:r>
              <a:rPr lang="tr-TR" dirty="0" err="1"/>
              <a:t>desikant</a:t>
            </a:r>
            <a:r>
              <a:rPr lang="tr-TR" dirty="0"/>
              <a:t> nem alma sisteminin tasarımı ve performansının geliştirilmesi. Gazi Üniversitesi Mühendislik Mimarlık Fakültesi Dergisi, 32(3), 709-717. DOI: </a:t>
            </a:r>
            <a:r>
              <a:rPr lang="tr-TR" dirty="0" smtClean="0"/>
              <a:t>10.17341/gazimmfd.337617</a:t>
            </a:r>
          </a:p>
          <a:p>
            <a:r>
              <a:rPr lang="tr-TR" dirty="0" smtClean="0"/>
              <a:t>Çil </a:t>
            </a:r>
            <a:r>
              <a:rPr lang="tr-TR" dirty="0"/>
              <a:t>Akıncı, A., Emre Yavuz, D., Kurtuluş Tosun, Z., Atik, D. (2017). </a:t>
            </a:r>
            <a:r>
              <a:rPr lang="tr-TR" dirty="0" err="1"/>
              <a:t>Use</a:t>
            </a:r>
            <a:r>
              <a:rPr lang="tr-TR" dirty="0"/>
              <a:t> of </a:t>
            </a:r>
            <a:r>
              <a:rPr lang="tr-TR" dirty="0" err="1"/>
              <a:t>complementary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medicine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among</a:t>
            </a:r>
            <a:r>
              <a:rPr lang="tr-TR" dirty="0"/>
              <a:t> </a:t>
            </a:r>
            <a:r>
              <a:rPr lang="tr-TR" dirty="0" err="1"/>
              <a:t>elderly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in </a:t>
            </a:r>
            <a:r>
              <a:rPr lang="tr-TR" dirty="0" err="1"/>
              <a:t>nursing</a:t>
            </a:r>
            <a:r>
              <a:rPr lang="tr-TR" dirty="0"/>
              <a:t> </a:t>
            </a:r>
            <a:r>
              <a:rPr lang="tr-TR" dirty="0" err="1"/>
              <a:t>homes</a:t>
            </a:r>
            <a:r>
              <a:rPr lang="tr-TR" dirty="0"/>
              <a:t>. Kafkas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/>
              <a:t>Med</a:t>
            </a:r>
            <a:r>
              <a:rPr lang="tr-TR" dirty="0"/>
              <a:t> </a:t>
            </a:r>
            <a:r>
              <a:rPr lang="tr-TR" dirty="0" err="1"/>
              <a:t>Science</a:t>
            </a:r>
            <a:r>
              <a:rPr lang="tr-TR" dirty="0"/>
              <a:t>, 7(1), 60-66. DOI: 10.5505/kjms.2017.09327</a:t>
            </a:r>
            <a:r>
              <a:rPr lang="tr-TR" dirty="0" smtClean="0"/>
              <a:t>ültesi </a:t>
            </a:r>
            <a:r>
              <a:rPr lang="tr-TR" dirty="0"/>
              <a:t>Dergisi, 32(2), 45-51.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892829" y="1243290"/>
            <a:ext cx="430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APA sitine göre bibliyografik künye örnekleri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2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5593" y="2527070"/>
            <a:ext cx="10214956" cy="2726574"/>
          </a:xfrm>
        </p:spPr>
        <p:txBody>
          <a:bodyPr>
            <a:noAutofit/>
          </a:bodyPr>
          <a:lstStyle/>
          <a:p>
            <a:r>
              <a:rPr lang="tr-TR" sz="9600" dirty="0" smtClean="0"/>
              <a:t/>
            </a:r>
            <a:br>
              <a:rPr lang="tr-TR" sz="9600" dirty="0" smtClean="0"/>
            </a:br>
            <a:r>
              <a:rPr lang="tr-TR" sz="9600" dirty="0" smtClean="0"/>
              <a:t>TEŞEKKÜRLER</a:t>
            </a:r>
            <a:r>
              <a:rPr lang="tr-TR" sz="9600" dirty="0"/>
              <a:t>…</a:t>
            </a:r>
            <a:r>
              <a:rPr lang="tr-TR" sz="9600" dirty="0">
                <a:solidFill>
                  <a:srgbClr val="C00000"/>
                </a:solidFill>
              </a:rPr>
              <a:t/>
            </a:r>
            <a:br>
              <a:rPr lang="tr-TR" sz="9600" dirty="0">
                <a:solidFill>
                  <a:srgbClr val="C00000"/>
                </a:solidFill>
              </a:rPr>
            </a:br>
            <a:endParaRPr lang="tr-TR" sz="9600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Akademik </a:t>
            </a:r>
            <a:r>
              <a:rPr lang="tr-TR" b="1" dirty="0" smtClean="0"/>
              <a:t>Arşiv‘ in </a:t>
            </a:r>
            <a:r>
              <a:rPr lang="tr-TR" b="1" dirty="0"/>
              <a:t>Yararları Nelerdir?</a:t>
            </a:r>
            <a:endParaRPr lang="tr-TR" dirty="0" smtClean="0"/>
          </a:p>
          <a:p>
            <a:r>
              <a:rPr lang="tr-TR" dirty="0" smtClean="0"/>
              <a:t>Üniversitenin </a:t>
            </a:r>
            <a:r>
              <a:rPr lang="tr-TR" dirty="0"/>
              <a:t>görünürlüğünü ve saygınlığını artırır.</a:t>
            </a:r>
          </a:p>
          <a:p>
            <a:r>
              <a:rPr lang="tr-TR" dirty="0"/>
              <a:t>Üniversitenin desteklediği çeşitli tanıtım ve araştırma sonuçlarına erişim sınırlamasını ortadan kaldırır.</a:t>
            </a:r>
          </a:p>
          <a:p>
            <a:r>
              <a:rPr lang="tr-TR" dirty="0"/>
              <a:t>Üniversitenin desteklediği araştırmaları tekrar ücret ödeyerek ticari kaynaklardan satın almasını önler.</a:t>
            </a:r>
          </a:p>
          <a:p>
            <a:r>
              <a:rPr lang="tr-TR" dirty="0"/>
              <a:t>İnternet sayesinde araştırma sonuçlarına ücretsiz ve hızlı erişim sağlar.</a:t>
            </a:r>
          </a:p>
          <a:p>
            <a:r>
              <a:rPr lang="tr-TR" dirty="0"/>
              <a:t>Bilgi kaynaklarının daha geniş kitlelere ulaşmasını sağlayarak araştırmanın etkisini artırır.</a:t>
            </a:r>
          </a:p>
          <a:p>
            <a:r>
              <a:rPr lang="tr-TR" dirty="0"/>
              <a:t>Bilgi kaynaklarının başka araştırmalara temel oluşturmasına aracılık eder.</a:t>
            </a:r>
          </a:p>
          <a:p>
            <a:r>
              <a:rPr lang="tr-TR" dirty="0"/>
              <a:t>Araştırmaların tekrarını önler.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0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OKÜ açık erişim giriş sayfası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5" y="1825625"/>
            <a:ext cx="5647113" cy="4181475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2575500">
            <a:off x="6485425" y="2239593"/>
            <a:ext cx="1280160" cy="3385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6941128" y="2884517"/>
            <a:ext cx="365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linkClick r:id="rId3"/>
              </a:rPr>
              <a:t>https://openaccess.osmaniye.edu.tr/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10049933" cy="463529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15202" y="5178824"/>
            <a:ext cx="7672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Giriş butonundan sonra LDAP doğrulama ile </a:t>
            </a:r>
          </a:p>
          <a:p>
            <a:r>
              <a:rPr lang="tr-TR" b="1" dirty="0" smtClean="0"/>
              <a:t>OKÜ kurumsal mail adresinin isim kısmını (ör. Kullanıcı adı: </a:t>
            </a:r>
            <a:r>
              <a:rPr lang="tr-TR" b="1" dirty="0" err="1" smtClean="0"/>
              <a:t>emelbaykal</a:t>
            </a:r>
            <a:r>
              <a:rPr lang="tr-TR" b="1" dirty="0" smtClean="0"/>
              <a:t>) ve mail şifrenizi kullanarak </a:t>
            </a:r>
          </a:p>
          <a:p>
            <a:r>
              <a:rPr lang="tr-TR" b="1" dirty="0" smtClean="0"/>
              <a:t>sisteme giriş yapabilirsiniz.</a:t>
            </a:r>
          </a:p>
          <a:p>
            <a:endParaRPr lang="tr-TR" dirty="0"/>
          </a:p>
        </p:txBody>
      </p:sp>
      <p:sp>
        <p:nvSpPr>
          <p:cNvPr id="9" name="Sağ Ok 8"/>
          <p:cNvSpPr/>
          <p:nvPr/>
        </p:nvSpPr>
        <p:spPr>
          <a:xfrm rot="12575500">
            <a:off x="2396923" y="4687551"/>
            <a:ext cx="1280160" cy="3385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408332" y="2608063"/>
            <a:ext cx="3716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İki şekilde başlangıç yapabiliriz. </a:t>
            </a:r>
          </a:p>
          <a:p>
            <a:pPr marL="342900" indent="-342900">
              <a:buAutoNum type="arabicPeriod"/>
            </a:pPr>
            <a:r>
              <a:rPr lang="tr-TR" b="1" dirty="0" smtClean="0"/>
              <a:t>Bölümler ve koleksiyon adımını tercih ederek ait olduğunuz fakülteyi seçiniz.</a:t>
            </a:r>
          </a:p>
          <a:p>
            <a:pPr marL="342900" indent="-342900">
              <a:buAutoNum type="arabicPeriod"/>
            </a:pPr>
            <a:r>
              <a:rPr lang="tr-TR" b="1" dirty="0" err="1" smtClean="0"/>
              <a:t>DSpace</a:t>
            </a:r>
            <a:r>
              <a:rPr lang="tr-TR" b="1" dirty="0" smtClean="0"/>
              <a:t> giriş yaptığımız ana sayfadan fakülte enstitü seçeneklerinden ait olduğumuz birimi seçiniz.</a:t>
            </a:r>
            <a:endParaRPr lang="tr-TR" b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565597"/>
            <a:ext cx="6157346" cy="4611366"/>
          </a:xfrm>
          <a:prstGeom prst="rect">
            <a:avLst/>
          </a:prstGeom>
        </p:spPr>
      </p:pic>
      <p:sp>
        <p:nvSpPr>
          <p:cNvPr id="14" name="Sağ Ok 13"/>
          <p:cNvSpPr/>
          <p:nvPr/>
        </p:nvSpPr>
        <p:spPr>
          <a:xfrm rot="19237959">
            <a:off x="4682067" y="2029070"/>
            <a:ext cx="1139275" cy="245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5" name="Sağ Ok 14"/>
          <p:cNvSpPr/>
          <p:nvPr/>
        </p:nvSpPr>
        <p:spPr>
          <a:xfrm rot="10299483">
            <a:off x="2192865" y="5505682"/>
            <a:ext cx="1139275" cy="245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4807"/>
            <a:ext cx="10515600" cy="475297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921135" y="2644797"/>
            <a:ext cx="19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Fakültenizi seçiniz.</a:t>
            </a:r>
          </a:p>
        </p:txBody>
      </p:sp>
      <p:sp>
        <p:nvSpPr>
          <p:cNvPr id="6" name="Sağ Ok 5"/>
          <p:cNvSpPr/>
          <p:nvPr/>
        </p:nvSpPr>
        <p:spPr>
          <a:xfrm rot="11079020">
            <a:off x="3675670" y="2604153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921135" y="4065811"/>
            <a:ext cx="24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Bölümünüzü seçiniz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644132" y="5253633"/>
            <a:ext cx="244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Yayınınız makale ya da kitap bölümü ise seçim yapınız.</a:t>
            </a:r>
            <a:endParaRPr lang="tr-TR" b="1" dirty="0"/>
          </a:p>
        </p:txBody>
      </p:sp>
      <p:sp>
        <p:nvSpPr>
          <p:cNvPr id="9" name="Sağ Ok 8"/>
          <p:cNvSpPr/>
          <p:nvPr/>
        </p:nvSpPr>
        <p:spPr>
          <a:xfrm rot="11079020">
            <a:off x="3675669" y="3946287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 rot="11079020">
            <a:off x="5412318" y="5484256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50563"/>
            <a:ext cx="10811933" cy="4351338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1079020">
            <a:off x="3309799" y="3838564"/>
            <a:ext cx="1148970" cy="375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472094" y="3564566"/>
            <a:ext cx="3834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«Bu koleksiyona yeni bir öğe gönder» </a:t>
            </a:r>
          </a:p>
          <a:p>
            <a:r>
              <a:rPr lang="tr-TR" b="1" dirty="0" smtClean="0"/>
              <a:t>ibaresini seçerek  yayınınızın bilgilerini</a:t>
            </a:r>
          </a:p>
          <a:p>
            <a:r>
              <a:rPr lang="tr-TR" b="1" dirty="0" smtClean="0"/>
              <a:t> giriş işlemine başlayabilirsiniz.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37" y="1825625"/>
            <a:ext cx="5835534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232073" y="1825625"/>
            <a:ext cx="498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Tek tek bütün yazarları  </a:t>
            </a:r>
            <a:r>
              <a:rPr lang="tr-TR" b="1" dirty="0" err="1" smtClean="0"/>
              <a:t>Soyad</a:t>
            </a:r>
            <a:r>
              <a:rPr lang="tr-TR" b="1" dirty="0" smtClean="0"/>
              <a:t>, ad olacak </a:t>
            </a:r>
          </a:p>
          <a:p>
            <a:r>
              <a:rPr lang="tr-TR" b="1" dirty="0" smtClean="0"/>
              <a:t>şekilde ve Türkçe karakter kullanarak  giriniz.</a:t>
            </a:r>
          </a:p>
          <a:p>
            <a:r>
              <a:rPr lang="tr-TR" b="1" dirty="0" smtClean="0"/>
              <a:t>(her bir yazardan sonra ekle butonu tıklanır)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7165571" y="3037642"/>
            <a:ext cx="4715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Yazar </a:t>
            </a:r>
            <a:r>
              <a:rPr lang="tr-TR" b="1" dirty="0" err="1" smtClean="0"/>
              <a:t>Orcid</a:t>
            </a:r>
            <a:r>
              <a:rPr lang="tr-TR" b="1" dirty="0" smtClean="0"/>
              <a:t> numaranızı giriniz </a:t>
            </a:r>
          </a:p>
          <a:p>
            <a:r>
              <a:rPr lang="tr-TR" b="1" dirty="0" smtClean="0"/>
              <a:t>biliyorsanız diğer yazarlara ait ORCİD numarasını da giriniz.</a:t>
            </a:r>
          </a:p>
          <a:p>
            <a:r>
              <a:rPr lang="tr-TR" b="1" dirty="0" smtClean="0"/>
              <a:t>Bir ORCİD numaranız yoksa orcid.org adresinden </a:t>
            </a:r>
          </a:p>
          <a:p>
            <a:r>
              <a:rPr lang="tr-TR" b="1" dirty="0" smtClean="0"/>
              <a:t>Numaranızı alabilirsiniz. 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Not: aşağıdaki videoyu takip ederek </a:t>
            </a:r>
            <a:r>
              <a:rPr lang="tr-TR" dirty="0" err="1" smtClean="0">
                <a:solidFill>
                  <a:srgbClr val="FF0000"/>
                </a:solidFill>
              </a:rPr>
              <a:t>Orcid</a:t>
            </a:r>
            <a:r>
              <a:rPr lang="tr-TR" dirty="0" smtClean="0">
                <a:solidFill>
                  <a:srgbClr val="FF0000"/>
                </a:solidFill>
              </a:rPr>
              <a:t> numaranızı nasıl alacağınızı öğrenebilirsiniz.</a:t>
            </a:r>
          </a:p>
          <a:p>
            <a:endParaRPr lang="tr-TR" dirty="0" smtClean="0">
              <a:hlinkClick r:id="rId4"/>
            </a:endParaRPr>
          </a:p>
          <a:p>
            <a:r>
              <a:rPr lang="tr-TR" dirty="0" smtClean="0">
                <a:hlinkClick r:id="rId4"/>
              </a:rPr>
              <a:t>https</a:t>
            </a:r>
            <a:r>
              <a:rPr lang="tr-TR" dirty="0">
                <a:hlinkClick r:id="rId4"/>
              </a:rPr>
              <a:t>://www.youtube.com/watch?v=wU7gIKOTUq4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46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675</Words>
  <Application>Microsoft Office PowerPoint</Application>
  <PresentationFormat>Geniş ekran</PresentationFormat>
  <Paragraphs>97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ヒラギノ角ゴ Pro W3</vt:lpstr>
      <vt:lpstr>Office Teması</vt:lpstr>
      <vt:lpstr>OKÜ Açık Erişim Veri Giriş Eğitimi </vt:lpstr>
      <vt:lpstr>PowerPoint Sunusu</vt:lpstr>
      <vt:lpstr>PowerPoint Sunusu</vt:lpstr>
      <vt:lpstr> OKÜ açık erişim giriş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OKÜ Açık Erişim Veri Giriş Eğitimi</dc:title>
  <dc:creator>Burçin YAPICI</dc:creator>
  <cp:lastModifiedBy>Burçin YAPICI</cp:lastModifiedBy>
  <cp:revision>34</cp:revision>
  <dcterms:created xsi:type="dcterms:W3CDTF">2019-11-07T06:19:50Z</dcterms:created>
  <dcterms:modified xsi:type="dcterms:W3CDTF">2019-11-26T07:04:19Z</dcterms:modified>
</cp:coreProperties>
</file>