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4" r:id="rId19"/>
    <p:sldId id="275" r:id="rId20"/>
    <p:sldId id="277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A435E-DA10-4620-AA2B-4D7C9ADB5443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645C8-C6FC-473D-A9DC-DDBBCA2EB6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090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645C8-C6FC-473D-A9DC-DDBBCA2EB69E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26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159D71-8039-448D-AA24-FE6D53FE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6970CFF-1F2C-4C23-B8E7-D81D956B5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CE6DDA-C5DE-46FF-9197-35D9777E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309-550D-4B55-80D0-90285FDE0942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AF3778F-1736-4588-ACF8-3F965F38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E04F8D7-08DD-4D47-AD08-C36493B9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C85B-2FB2-4894-ADD4-180982E90F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105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8F3205-9948-40FF-85F8-EFADD721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DF22CB1-C463-4DD0-B8C2-F53FB2F25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A455EE-6135-4472-8FF9-A422C808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309-550D-4B55-80D0-90285FDE0942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539BD1-7711-4FAD-9B42-EFA0A552A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092033-CDBD-4754-9EB4-608A0ACC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C85B-2FB2-4894-ADD4-180982E90F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284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B0D3579-22F4-4E38-9507-5B4B550B8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10795B2-3FD7-4927-8DE6-5D541F2BC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D75E28D-EA24-4CE1-820C-B60F0ABF6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309-550D-4B55-80D0-90285FDE0942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AF7DC9-38AE-4476-8DFE-4233DD208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459F5B-0154-4F4E-A3AF-B592B765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C85B-2FB2-4894-ADD4-180982E90F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450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559AF2-9EF7-4BE1-9F7B-94CCD3CE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E30A26-578C-4761-8C4E-7588E7689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B7AD31-2448-493B-A1F9-92D9DE3D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309-550D-4B55-80D0-90285FDE0942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C2DEF4-7658-44CB-AADC-C23D00778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A8F3331-D10B-4867-A282-7BAFA6F2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C85B-2FB2-4894-ADD4-180982E90F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292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58229E-00A0-4A7C-B5EF-69CAFFFC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77D10B4-C1AA-4A5C-9406-D87D5F1BD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ECFBD6-FC94-412E-9AE5-EDBEC44F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309-550D-4B55-80D0-90285FDE0942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0F06D6-B9F6-444A-92D1-1B8A8EC1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5D7DAA3-63A5-487D-A7D5-E1EFEDC6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C85B-2FB2-4894-ADD4-180982E90F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160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432D27-FEB4-4601-9FC8-BD66C04A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783FA1-DF0A-4051-9F1F-194BB90F5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AD9C0DC-81CD-48D3-A61F-CD4BCC040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1EABD55-91D2-415C-8CF4-ADABF469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309-550D-4B55-80D0-90285FDE0942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D01B9C0-DCA7-4827-B036-C9ACEA38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B259B5E-BB97-4104-8A81-9DC22D34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C85B-2FB2-4894-ADD4-180982E90F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60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72AAAE-0731-4B52-A279-A8BCB8A56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A9DC747-A997-4158-B9B0-15EF12633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CD081D3-CD4C-4445-A66D-D33142341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68C6C8B-F821-462C-BA33-0465F8AB3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3AC0ABC-5162-492B-947B-48AAD37C53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EE36200-FDD1-473E-B6AD-A4E00DBE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309-550D-4B55-80D0-90285FDE0942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7900884-6988-409D-955A-9054C21C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7371F1E-30A4-48B7-A705-F4D5FDFE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C85B-2FB2-4894-ADD4-180982E90F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960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5385A7-89F1-419D-9382-55339B8B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992AA16-0379-4791-AF59-8C9E51F7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309-550D-4B55-80D0-90285FDE0942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3B81588-C787-4D9C-B7B3-5DD15233A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A1B3642-EDF7-41F4-BF07-1D85ED7C8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C85B-2FB2-4894-ADD4-180982E90F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860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34230AE-F8AD-4B6F-B17A-DCB3DA0C3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309-550D-4B55-80D0-90285FDE0942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084DCF7-62E0-4D49-A4CE-835461BF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7A2DB0E-B1A0-4B3F-B467-CA5603ED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C85B-2FB2-4894-ADD4-180982E90F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771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B811E1-E684-4033-9D28-03C431A18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2E5F12-C769-4125-B8C3-4B14CEF11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632A907-6D1E-4D58-9B4A-B63E36FE0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F0218DC-D738-4694-8883-CD688EB1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309-550D-4B55-80D0-90285FDE0942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1760C8A-159B-4519-BD22-D0EC26D6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DCDF3B6-B6B7-416E-998C-F526E90C3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C85B-2FB2-4894-ADD4-180982E90F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943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55AA73-C7ED-4DF0-A388-B9D5E84A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800E0B6-4C6F-4EA2-A91B-26853C6CD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54BAF0A-3429-44D3-B9EF-290FC8DBA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AD21AFA-EFB6-4E8B-9E99-629AA69B0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309-550D-4B55-80D0-90285FDE0942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A6D0211-CAE4-413B-B839-37EE0F30F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7350168-17F0-40C6-B1D3-09BB1905A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C85B-2FB2-4894-ADD4-180982E90F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333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1998F7B-70DA-4D9C-8FBA-0D366E1A5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AC1851-C539-4CAC-BE35-DB6AA16E4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CD11ED-063F-4885-8EDB-A460C6B68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9309-550D-4B55-80D0-90285FDE0942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79BBF4-2BB8-4061-BD25-C201C3D90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B0C2B2-2816-41C6-9C7B-AFAF44ECB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C85B-2FB2-4894-ADD4-180982E90F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102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/>
              <a:t>OKÜ INTERNATIONAL STUDENT APPLICATION</a:t>
            </a:r>
            <a:endParaRPr lang="tr-TR" sz="2800" b="1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5423" y="2479743"/>
            <a:ext cx="3052190" cy="2344048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Candidates need to register to the portal first with their e-mail addresses that they use actively</a:t>
            </a:r>
            <a:r>
              <a:rPr lang="tr-TR" sz="2000" dirty="0"/>
              <a:t>.</a:t>
            </a:r>
            <a:endParaRPr lang="en-US" sz="2000" dirty="0"/>
          </a:p>
        </p:txBody>
      </p:sp>
      <p:pic>
        <p:nvPicPr>
          <p:cNvPr id="10" name="Resim 9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13C2CE5-F670-4BCC-B83B-18E0993C7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7" y="1126434"/>
            <a:ext cx="8462291" cy="6045247"/>
          </a:xfrm>
          <a:prstGeom prst="rect">
            <a:avLst/>
          </a:prstGeom>
        </p:spPr>
      </p:pic>
      <p:sp>
        <p:nvSpPr>
          <p:cNvPr id="11" name="Ok: Sağ 10">
            <a:extLst>
              <a:ext uri="{FF2B5EF4-FFF2-40B4-BE49-F238E27FC236}">
                <a16:creationId xmlns:a16="http://schemas.microsoft.com/office/drawing/2014/main" id="{9D8E7444-3E5B-43A5-B7B9-44D866C0D095}"/>
              </a:ext>
            </a:extLst>
          </p:cNvPr>
          <p:cNvSpPr/>
          <p:nvPr/>
        </p:nvSpPr>
        <p:spPr>
          <a:xfrm flipH="1">
            <a:off x="8196469" y="2837553"/>
            <a:ext cx="698956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flipH="1">
            <a:off x="8196468" y="3349488"/>
            <a:ext cx="698955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30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D1B8C538-7B80-4892-BF09-3AC27CE43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44" y="1574647"/>
            <a:ext cx="7133605" cy="524813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6221" y="2469011"/>
            <a:ext cx="3906175" cy="142712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Candidates need to fill in the required </a:t>
            </a:r>
            <a:r>
              <a:rPr lang="tr-TR" dirty="0" err="1"/>
              <a:t>areas</a:t>
            </a:r>
            <a:r>
              <a:rPr lang="en-US" dirty="0"/>
              <a:t> concerning their contact details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rot="20622328" flipH="1">
            <a:off x="6185312" y="3322298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DF683478-C74D-4AFE-9340-BDCC7BDEBBA2}"/>
              </a:ext>
            </a:extLst>
          </p:cNvPr>
          <p:cNvSpPr/>
          <p:nvPr/>
        </p:nvSpPr>
        <p:spPr>
          <a:xfrm flipH="1">
            <a:off x="3043657" y="5013728"/>
            <a:ext cx="4746876" cy="1915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Alt Başlık 2">
            <a:extLst>
              <a:ext uri="{FF2B5EF4-FFF2-40B4-BE49-F238E27FC236}">
                <a16:creationId xmlns:a16="http://schemas.microsoft.com/office/drawing/2014/main" id="{FD2C28D0-3792-4A81-B834-C2DC0D4FCDD6}"/>
              </a:ext>
            </a:extLst>
          </p:cNvPr>
          <p:cNvSpPr txBox="1">
            <a:spLocks/>
          </p:cNvSpPr>
          <p:nvPr/>
        </p:nvSpPr>
        <p:spPr>
          <a:xfrm>
            <a:off x="8012990" y="4660380"/>
            <a:ext cx="3436888" cy="1427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Once you complete filling in all the required areas you can go to the following page using the button « Save and Next Page»</a:t>
            </a:r>
          </a:p>
        </p:txBody>
      </p:sp>
    </p:spTree>
    <p:extLst>
      <p:ext uri="{BB962C8B-B14F-4D97-AF65-F5344CB8AC3E}">
        <p14:creationId xmlns:p14="http://schemas.microsoft.com/office/powerpoint/2010/main" val="343363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7A8A661F-8E06-4216-B1BC-0AF310224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1" y="1273495"/>
            <a:ext cx="7540341" cy="550657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8783" y="1417084"/>
            <a:ext cx="3836409" cy="1061073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Please upload here the original high school diploma and its certified translation into Turkish.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rot="19973207" flipH="1">
            <a:off x="6779037" y="3043223"/>
            <a:ext cx="2724158" cy="1898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36F242E6-A0A0-4B79-9A22-4900F62032C4}"/>
              </a:ext>
            </a:extLst>
          </p:cNvPr>
          <p:cNvSpPr/>
          <p:nvPr/>
        </p:nvSpPr>
        <p:spPr>
          <a:xfrm rot="19548827" flipH="1">
            <a:off x="7051164" y="5557309"/>
            <a:ext cx="1020418" cy="2208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1D1D24C6-57F8-435C-AEB0-BA86A89EF8F4}"/>
              </a:ext>
            </a:extLst>
          </p:cNvPr>
          <p:cNvSpPr/>
          <p:nvPr/>
        </p:nvSpPr>
        <p:spPr>
          <a:xfrm rot="21364103" flipH="1">
            <a:off x="7075994" y="4886332"/>
            <a:ext cx="832411" cy="1881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40A5CF48-F4E2-48FE-8F01-A7A18E910B27}"/>
              </a:ext>
            </a:extLst>
          </p:cNvPr>
          <p:cNvSpPr/>
          <p:nvPr/>
        </p:nvSpPr>
        <p:spPr>
          <a:xfrm rot="20654055" flipH="1">
            <a:off x="6889462" y="5088857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Alt Başlık 2">
            <a:extLst>
              <a:ext uri="{FF2B5EF4-FFF2-40B4-BE49-F238E27FC236}">
                <a16:creationId xmlns:a16="http://schemas.microsoft.com/office/drawing/2014/main" id="{90429BEC-FE05-4DDE-9E10-43CA425FCEB5}"/>
              </a:ext>
            </a:extLst>
          </p:cNvPr>
          <p:cNvSpPr txBox="1">
            <a:spLocks/>
          </p:cNvSpPr>
          <p:nvPr/>
        </p:nvSpPr>
        <p:spPr>
          <a:xfrm>
            <a:off x="8206587" y="4693834"/>
            <a:ext cx="2936135" cy="99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/>
              <a:t>Applicants need to fill in all the required areas</a:t>
            </a:r>
            <a:endParaRPr lang="en-US" dirty="0"/>
          </a:p>
        </p:txBody>
      </p:sp>
      <p:sp>
        <p:nvSpPr>
          <p:cNvPr id="19" name="Ok: Sağ 18">
            <a:extLst>
              <a:ext uri="{FF2B5EF4-FFF2-40B4-BE49-F238E27FC236}">
                <a16:creationId xmlns:a16="http://schemas.microsoft.com/office/drawing/2014/main" id="{8AB589C3-F126-4853-AC26-170586D249B2}"/>
              </a:ext>
            </a:extLst>
          </p:cNvPr>
          <p:cNvSpPr/>
          <p:nvPr/>
        </p:nvSpPr>
        <p:spPr>
          <a:xfrm rot="19973207" flipH="1">
            <a:off x="6927952" y="5314582"/>
            <a:ext cx="1052060" cy="2149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k: Sağ 19">
            <a:extLst>
              <a:ext uri="{FF2B5EF4-FFF2-40B4-BE49-F238E27FC236}">
                <a16:creationId xmlns:a16="http://schemas.microsoft.com/office/drawing/2014/main" id="{EB58DCD1-FB20-4C81-9299-B618E7F1F339}"/>
              </a:ext>
            </a:extLst>
          </p:cNvPr>
          <p:cNvSpPr/>
          <p:nvPr/>
        </p:nvSpPr>
        <p:spPr>
          <a:xfrm rot="1118724" flipH="1">
            <a:off x="6985909" y="4627437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Alt Başlık 2">
            <a:extLst>
              <a:ext uri="{FF2B5EF4-FFF2-40B4-BE49-F238E27FC236}">
                <a16:creationId xmlns:a16="http://schemas.microsoft.com/office/drawing/2014/main" id="{643FDDCA-9C38-41DD-AF84-FAD5D8DCC058}"/>
              </a:ext>
            </a:extLst>
          </p:cNvPr>
          <p:cNvSpPr txBox="1">
            <a:spLocks/>
          </p:cNvSpPr>
          <p:nvPr/>
        </p:nvSpPr>
        <p:spPr>
          <a:xfrm>
            <a:off x="7993902" y="5588906"/>
            <a:ext cx="3836409" cy="118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/>
              <a:t>You can advance to the next page once you fill in all the required areas</a:t>
            </a:r>
          </a:p>
        </p:txBody>
      </p:sp>
    </p:spTree>
    <p:extLst>
      <p:ext uri="{BB962C8B-B14F-4D97-AF65-F5344CB8AC3E}">
        <p14:creationId xmlns:p14="http://schemas.microsoft.com/office/powerpoint/2010/main" val="421700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08FAC9A2-DEFA-4FC0-B618-5526B1101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9" y="1447879"/>
            <a:ext cx="7492343" cy="533219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5557" y="3604591"/>
            <a:ext cx="3165568" cy="1139687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Exam and country selection</a:t>
            </a:r>
            <a:endParaRPr lang="en-US" dirty="0"/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flipH="1">
            <a:off x="7146273" y="4028630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062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DCC33B0A-85E8-4870-8B86-FCBDB2740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88" y="1226857"/>
            <a:ext cx="7890353" cy="559709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9930" y="1401109"/>
            <a:ext cx="3274723" cy="1788250"/>
          </a:xfrm>
        </p:spPr>
        <p:txBody>
          <a:bodyPr>
            <a:normAutofit/>
          </a:bodyPr>
          <a:lstStyle/>
          <a:p>
            <a:pPr algn="just"/>
            <a:r>
              <a:rPr lang="tr-TR" sz="2000" dirty="0" err="1"/>
              <a:t>Please</a:t>
            </a:r>
            <a:r>
              <a:rPr lang="tr-TR" sz="2000" dirty="0"/>
              <a:t> </a:t>
            </a:r>
            <a:r>
              <a:rPr lang="tr-TR" sz="2000" dirty="0" err="1"/>
              <a:t>upload</a:t>
            </a:r>
            <a:r>
              <a:rPr lang="tr-TR" sz="2000" dirty="0"/>
              <a:t> </a:t>
            </a:r>
            <a:r>
              <a:rPr lang="tr-TR" sz="2000" dirty="0" err="1"/>
              <a:t>your</a:t>
            </a:r>
            <a:r>
              <a:rPr lang="tr-TR" sz="2000" dirty="0"/>
              <a:t> </a:t>
            </a:r>
            <a:r>
              <a:rPr lang="tr-TR" sz="2000" dirty="0" err="1"/>
              <a:t>exam</a:t>
            </a:r>
            <a:r>
              <a:rPr lang="tr-TR" sz="2000" dirty="0"/>
              <a:t> </a:t>
            </a:r>
            <a:r>
              <a:rPr lang="tr-TR" sz="2000" dirty="0" err="1"/>
              <a:t>result</a:t>
            </a:r>
            <a:r>
              <a:rPr lang="tr-TR" sz="2000" dirty="0"/>
              <a:t> here.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rot="20636808" flipH="1">
            <a:off x="7676539" y="4093304"/>
            <a:ext cx="1434699" cy="2091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750E0FC0-C14D-458A-A997-15C6FE5E7B8A}"/>
              </a:ext>
            </a:extLst>
          </p:cNvPr>
          <p:cNvSpPr/>
          <p:nvPr/>
        </p:nvSpPr>
        <p:spPr>
          <a:xfrm rot="19868443" flipH="1">
            <a:off x="5014532" y="3146212"/>
            <a:ext cx="3992479" cy="1622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F7CC545A-33A9-4324-B859-AF77E43A1D87}"/>
              </a:ext>
            </a:extLst>
          </p:cNvPr>
          <p:cNvSpPr txBox="1">
            <a:spLocks/>
          </p:cNvSpPr>
          <p:nvPr/>
        </p:nvSpPr>
        <p:spPr>
          <a:xfrm>
            <a:off x="9086590" y="3234631"/>
            <a:ext cx="2936135" cy="10767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/>
              <a:t>All the required areas must be filled in. 0-100 scale must be selected as Grading system</a:t>
            </a:r>
            <a:r>
              <a:rPr lang="tr-TR" sz="2000" dirty="0"/>
              <a:t>.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D3A22913-006C-4EA3-A255-3AF95AE325A4}"/>
              </a:ext>
            </a:extLst>
          </p:cNvPr>
          <p:cNvSpPr/>
          <p:nvPr/>
        </p:nvSpPr>
        <p:spPr>
          <a:xfrm rot="20893441" flipH="1">
            <a:off x="4770957" y="4175473"/>
            <a:ext cx="4399642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lt Başlık 2">
            <a:extLst>
              <a:ext uri="{FF2B5EF4-FFF2-40B4-BE49-F238E27FC236}">
                <a16:creationId xmlns:a16="http://schemas.microsoft.com/office/drawing/2014/main" id="{A970B46F-D817-4DB2-8D06-0AB6968437CB}"/>
              </a:ext>
            </a:extLst>
          </p:cNvPr>
          <p:cNvSpPr txBox="1">
            <a:spLocks/>
          </p:cNvSpPr>
          <p:nvPr/>
        </p:nvSpPr>
        <p:spPr>
          <a:xfrm>
            <a:off x="9005510" y="4560035"/>
            <a:ext cx="2936135" cy="1076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/>
              <a:t>A valid exam result must be uploaded to the system using the button «add»</a:t>
            </a:r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7F6A674F-895D-40D1-8ACC-D176647F2FC9}"/>
              </a:ext>
            </a:extLst>
          </p:cNvPr>
          <p:cNvSpPr/>
          <p:nvPr/>
        </p:nvSpPr>
        <p:spPr>
          <a:xfrm rot="21202034" flipH="1">
            <a:off x="4604260" y="5206931"/>
            <a:ext cx="4399642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A9C9875F-5154-45E6-B180-03336358575B}"/>
              </a:ext>
            </a:extLst>
          </p:cNvPr>
          <p:cNvSpPr/>
          <p:nvPr/>
        </p:nvSpPr>
        <p:spPr>
          <a:xfrm rot="21444091" flipH="1">
            <a:off x="4062170" y="6133121"/>
            <a:ext cx="5047153" cy="2405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Alt Başlık 2">
            <a:extLst>
              <a:ext uri="{FF2B5EF4-FFF2-40B4-BE49-F238E27FC236}">
                <a16:creationId xmlns:a16="http://schemas.microsoft.com/office/drawing/2014/main" id="{9E833EB5-B96F-4DA4-9DB9-19980D088C44}"/>
              </a:ext>
            </a:extLst>
          </p:cNvPr>
          <p:cNvSpPr txBox="1">
            <a:spLocks/>
          </p:cNvSpPr>
          <p:nvPr/>
        </p:nvSpPr>
        <p:spPr>
          <a:xfrm>
            <a:off x="9157910" y="5706347"/>
            <a:ext cx="2936135" cy="1076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/>
              <a:t>You can advance to the next page once you fill in all the required areas</a:t>
            </a:r>
            <a:r>
              <a:rPr lang="tr-TR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79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9" grpId="0" animBg="1"/>
      <p:bldP spid="10" grpId="0"/>
      <p:bldP spid="11" grpId="0" animBg="1"/>
      <p:bldP spid="13" grpId="0"/>
      <p:bldP spid="14" grpId="0" animBg="1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DA85F1A1-550E-4A52-A99D-38291530F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5" y="1621250"/>
            <a:ext cx="8738414" cy="5158823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0697" y="3582193"/>
            <a:ext cx="2966029" cy="2344048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Click the button «</a:t>
            </a:r>
            <a:r>
              <a:rPr lang="en-US" sz="2000" dirty="0" err="1"/>
              <a:t>Tamam</a:t>
            </a:r>
            <a:r>
              <a:rPr lang="en-US" sz="2000" dirty="0"/>
              <a:t>» once you receive this file upload success notice. Go to the following page using the button «</a:t>
            </a:r>
            <a:r>
              <a:rPr lang="en-US" sz="2000" dirty="0" err="1"/>
              <a:t>Kaydet</a:t>
            </a:r>
            <a:r>
              <a:rPr lang="en-US" sz="2000" dirty="0"/>
              <a:t>/Save».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rot="20079384" flipH="1">
            <a:off x="8324022" y="5126860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758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3FAF2DF-50BC-4F4E-A91A-05648A713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" y="1352020"/>
            <a:ext cx="8315528" cy="543889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9200" y="3635202"/>
            <a:ext cx="3172579" cy="2344048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Select the programs that you wish to apply for. Please keep in mind that you are only allow to select up to 5 programs 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flipH="1">
            <a:off x="5971712" y="3803374"/>
            <a:ext cx="2562688" cy="1868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90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5CCFC05-868F-4EC5-A74F-0EAF47F25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8" y="1365271"/>
            <a:ext cx="8162793" cy="541031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flipH="1">
            <a:off x="6243466" y="4257394"/>
            <a:ext cx="2343979" cy="2000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lt Başlık 2">
            <a:extLst>
              <a:ext uri="{FF2B5EF4-FFF2-40B4-BE49-F238E27FC236}">
                <a16:creationId xmlns:a16="http://schemas.microsoft.com/office/drawing/2014/main" id="{3C744605-F940-4DB9-8D4F-631F995EDE13}"/>
              </a:ext>
            </a:extLst>
          </p:cNvPr>
          <p:cNvSpPr txBox="1">
            <a:spLocks/>
          </p:cNvSpPr>
          <p:nvPr/>
        </p:nvSpPr>
        <p:spPr>
          <a:xfrm>
            <a:off x="8905460" y="3820733"/>
            <a:ext cx="3179902" cy="1273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/>
              <a:t>Selected programs need to be entered one by one using the button «Add selected program».</a:t>
            </a:r>
          </a:p>
        </p:txBody>
      </p:sp>
    </p:spTree>
    <p:extLst>
      <p:ext uri="{BB962C8B-B14F-4D97-AF65-F5344CB8AC3E}">
        <p14:creationId xmlns:p14="http://schemas.microsoft.com/office/powerpoint/2010/main" val="53157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5CCFC05-868F-4EC5-A74F-0EAF47F25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8" y="1365271"/>
            <a:ext cx="8162793" cy="541031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5644" y="3237637"/>
            <a:ext cx="2936135" cy="2344048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Tick the box to confirm that all the provided information is true and correct and</a:t>
            </a:r>
            <a:r>
              <a:rPr lang="tr-TR" sz="2000" dirty="0"/>
              <a:t>,</a:t>
            </a:r>
            <a:r>
              <a:rPr lang="en-US" sz="2000" dirty="0"/>
              <a:t> then</a:t>
            </a:r>
            <a:r>
              <a:rPr lang="tr-TR" sz="2000" dirty="0"/>
              <a:t>,</a:t>
            </a:r>
            <a:r>
              <a:rPr lang="en-US" sz="2000" dirty="0"/>
              <a:t> click the button «</a:t>
            </a:r>
            <a:r>
              <a:rPr lang="en-US" sz="2000" dirty="0" err="1"/>
              <a:t>Tamam</a:t>
            </a:r>
            <a:r>
              <a:rPr lang="en-US" sz="2000" dirty="0"/>
              <a:t>/OK» to complete the application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rot="20742943" flipH="1" flipV="1">
            <a:off x="851141" y="5044949"/>
            <a:ext cx="8201494" cy="1569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095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5218" y="3290645"/>
            <a:ext cx="3066561" cy="234404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notice displayed on the screen «</a:t>
            </a:r>
            <a:r>
              <a:rPr lang="en-US" dirty="0" err="1"/>
              <a:t>Kayıt</a:t>
            </a:r>
            <a:r>
              <a:rPr lang="en-US" dirty="0"/>
              <a:t> </a:t>
            </a:r>
            <a:r>
              <a:rPr lang="en-US" dirty="0" err="1"/>
              <a:t>Yapıldı</a:t>
            </a:r>
            <a:r>
              <a:rPr lang="en-US" dirty="0"/>
              <a:t>/Saved» means that the application is completed</a:t>
            </a:r>
          </a:p>
        </p:txBody>
      </p:sp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A9986D7-5A19-416E-8176-B72E907C9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6" y="1356668"/>
            <a:ext cx="7071172" cy="5501331"/>
          </a:xfrm>
          <a:prstGeom prst="rect">
            <a:avLst/>
          </a:prstGeom>
        </p:spPr>
      </p:pic>
      <p:sp>
        <p:nvSpPr>
          <p:cNvPr id="9" name="Ok: Sağ 8">
            <a:extLst>
              <a:ext uri="{FF2B5EF4-FFF2-40B4-BE49-F238E27FC236}">
                <a16:creationId xmlns:a16="http://schemas.microsoft.com/office/drawing/2014/main" id="{781C1C9A-DE2D-4E2F-A592-167CCB024381}"/>
              </a:ext>
            </a:extLst>
          </p:cNvPr>
          <p:cNvSpPr/>
          <p:nvPr/>
        </p:nvSpPr>
        <p:spPr>
          <a:xfrm rot="20742943" flipH="1" flipV="1">
            <a:off x="851141" y="5044949"/>
            <a:ext cx="8201494" cy="1569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211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7553AB53-1810-4119-A5C7-C918A2263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4" y="1712049"/>
            <a:ext cx="8696325" cy="5068023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7239" y="2548523"/>
            <a:ext cx="3113847" cy="98980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000" dirty="0"/>
              <a:t>You will get an e-mail shortly confirming that your application has been received. 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flipH="1">
            <a:off x="6614490" y="3538330"/>
            <a:ext cx="2461153" cy="1822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284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1478" y="2763831"/>
            <a:ext cx="2936135" cy="134652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000" dirty="0"/>
              <a:t>You will receive a notification stating that the relevant information </a:t>
            </a:r>
            <a:r>
              <a:rPr lang="tr-TR" sz="2000" dirty="0" err="1"/>
              <a:t>concerning</a:t>
            </a:r>
            <a:r>
              <a:rPr lang="en-US" sz="2000" dirty="0"/>
              <a:t> your account has been sent to your e-mail address</a:t>
            </a:r>
            <a:r>
              <a:rPr lang="tr-TR" sz="2000" dirty="0"/>
              <a:t>.</a:t>
            </a:r>
          </a:p>
        </p:txBody>
      </p:sp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1B5E1F3A-2ABA-427B-B392-3F7075001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7" y="1577009"/>
            <a:ext cx="8697019" cy="5756598"/>
          </a:xfrm>
          <a:prstGeom prst="rect">
            <a:avLst/>
          </a:prstGeom>
        </p:spPr>
      </p:pic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flipH="1">
            <a:off x="8183217" y="4051853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69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4817" y="1885915"/>
            <a:ext cx="7818782" cy="2029137"/>
          </a:xfrm>
        </p:spPr>
        <p:txBody>
          <a:bodyPr>
            <a:normAutofit fontScale="92500" lnSpcReduction="10000"/>
          </a:bodyPr>
          <a:lstStyle/>
          <a:p>
            <a:endParaRPr lang="tr-TR" dirty="0"/>
          </a:p>
          <a:p>
            <a:r>
              <a:rPr lang="tr-TR" dirty="0" err="1"/>
              <a:t>Dear</a:t>
            </a:r>
            <a:r>
              <a:rPr lang="tr-TR" dirty="0"/>
              <a:t> </a:t>
            </a:r>
            <a:r>
              <a:rPr lang="tr-TR" dirty="0" err="1"/>
              <a:t>Candidates</a:t>
            </a:r>
            <a:r>
              <a:rPr lang="tr-TR" dirty="0"/>
              <a:t>,</a:t>
            </a:r>
          </a:p>
          <a:p>
            <a:r>
              <a:rPr lang="tr-TR" dirty="0" err="1"/>
              <a:t>Thank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interest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Osmaniye Korkut Ata </a:t>
            </a:r>
            <a:r>
              <a:rPr lang="tr-TR" dirty="0" err="1"/>
              <a:t>University</a:t>
            </a:r>
            <a:r>
              <a:rPr lang="tr-TR" dirty="0"/>
              <a:t>. </a:t>
            </a:r>
            <a:r>
              <a:rPr lang="en-US" dirty="0"/>
              <a:t>We’re proud that you have chosen us for these important next steps in your career</a:t>
            </a:r>
            <a:r>
              <a:rPr lang="tr-TR" dirty="0"/>
              <a:t>.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look</a:t>
            </a:r>
            <a:r>
              <a:rPr lang="tr-TR" dirty="0"/>
              <a:t> </a:t>
            </a:r>
            <a:r>
              <a:rPr lang="tr-TR" dirty="0" err="1"/>
              <a:t>forward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having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as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soon</a:t>
            </a:r>
            <a:r>
              <a:rPr lang="tr-TR" dirty="0"/>
              <a:t>…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910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E7F50BB4-D5D1-4EA9-90CD-455AE163F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0" y="1510447"/>
            <a:ext cx="6856324" cy="594886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7410" y="2174943"/>
            <a:ext cx="3179554" cy="1429649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The password that you will use on each further occasion  after this stage will be sent to your e-mail address</a:t>
            </a:r>
            <a:r>
              <a:rPr lang="tr-TR" sz="2000" dirty="0"/>
              <a:t>.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9D8E7444-3E5B-43A5-B7B9-44D866C0D095}"/>
              </a:ext>
            </a:extLst>
          </p:cNvPr>
          <p:cNvSpPr/>
          <p:nvPr/>
        </p:nvSpPr>
        <p:spPr>
          <a:xfrm flipH="1">
            <a:off x="3485323" y="3520180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flipH="1">
            <a:off x="3597964" y="5529913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BF99A813-BBDB-4BA9-A8A2-251686C92DEA}"/>
              </a:ext>
            </a:extLst>
          </p:cNvPr>
          <p:cNvSpPr txBox="1">
            <a:spLocks/>
          </p:cNvSpPr>
          <p:nvPr/>
        </p:nvSpPr>
        <p:spPr>
          <a:xfrm>
            <a:off x="8136835" y="4108173"/>
            <a:ext cx="3630130" cy="1895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solidFill>
                  <a:srgbClr val="FF0000"/>
                </a:solidFill>
              </a:rPr>
              <a:t>Please make sure that the e-mail address you enter is one that you check often. From now onwards, you will be contacted by this e-mail address only.</a:t>
            </a:r>
          </a:p>
        </p:txBody>
      </p:sp>
    </p:spTree>
    <p:extLst>
      <p:ext uri="{BB962C8B-B14F-4D97-AF65-F5344CB8AC3E}">
        <p14:creationId xmlns:p14="http://schemas.microsoft.com/office/powerpoint/2010/main" val="100073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6349A63-C290-450D-AC75-276BA6F01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1510747"/>
            <a:ext cx="7722056" cy="503644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1133" y="4041914"/>
            <a:ext cx="2992327" cy="1521305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You can login to the system using the password that has been sent to your e-mail address, as shown on the screenshot nearby.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9D8E7444-3E5B-43A5-B7B9-44D866C0D095}"/>
              </a:ext>
            </a:extLst>
          </p:cNvPr>
          <p:cNvSpPr/>
          <p:nvPr/>
        </p:nvSpPr>
        <p:spPr>
          <a:xfrm flipH="1">
            <a:off x="7927464" y="4389925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flipH="1">
            <a:off x="7894333" y="4610648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741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6B9C5629-C70D-402C-9E35-AA4E0B60B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9" y="1285760"/>
            <a:ext cx="6704528" cy="527483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6522" y="1669718"/>
            <a:ext cx="3195927" cy="1658882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You will see the screen nearby. Please read carefully the section named «Application Information».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rot="20322659" flipH="1">
            <a:off x="8134881" y="3139657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E2B7821E-AE9E-4D9E-B459-761F8E10BCAF}"/>
              </a:ext>
            </a:extLst>
          </p:cNvPr>
          <p:cNvSpPr/>
          <p:nvPr/>
        </p:nvSpPr>
        <p:spPr>
          <a:xfrm flipH="1">
            <a:off x="5585791" y="5344219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lt Başlık 2">
            <a:extLst>
              <a:ext uri="{FF2B5EF4-FFF2-40B4-BE49-F238E27FC236}">
                <a16:creationId xmlns:a16="http://schemas.microsoft.com/office/drawing/2014/main" id="{EE09F633-EAA0-470F-8F61-0402AE77ABB9}"/>
              </a:ext>
            </a:extLst>
          </p:cNvPr>
          <p:cNvSpPr txBox="1">
            <a:spLocks/>
          </p:cNvSpPr>
          <p:nvPr/>
        </p:nvSpPr>
        <p:spPr>
          <a:xfrm>
            <a:off x="7177025" y="5519273"/>
            <a:ext cx="2936135" cy="2344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/>
              <a:t>Advance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next</a:t>
            </a:r>
            <a:r>
              <a:rPr lang="tr-TR" dirty="0"/>
              <a:t> </a:t>
            </a:r>
            <a:r>
              <a:rPr lang="tr-TR" dirty="0" err="1"/>
              <a:t>page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button</a:t>
            </a:r>
            <a:r>
              <a:rPr lang="tr-TR" dirty="0"/>
              <a:t> «</a:t>
            </a:r>
            <a:r>
              <a:rPr lang="tr-TR" dirty="0" err="1"/>
              <a:t>next</a:t>
            </a:r>
            <a:r>
              <a:rPr lang="tr-TR" dirty="0"/>
              <a:t> </a:t>
            </a:r>
            <a:r>
              <a:rPr lang="tr-TR" dirty="0" err="1"/>
              <a:t>page</a:t>
            </a:r>
            <a:r>
              <a:rPr lang="tr-TR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65465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4158" y="3635202"/>
            <a:ext cx="3437622" cy="234404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You will see the screen nearby first. In the section «Personal Information» you need to enter personal information.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flipH="1">
            <a:off x="7422904" y="4568546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68703AF4-0061-475B-A2CE-59D66DF9C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9" y="1285318"/>
            <a:ext cx="6532550" cy="589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7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C187BA2E-18D3-4ECF-BD66-EAC152708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3" y="1273495"/>
            <a:ext cx="6809016" cy="557224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0020" y="2546796"/>
            <a:ext cx="4082713" cy="1273495"/>
          </a:xfrm>
        </p:spPr>
        <p:txBody>
          <a:bodyPr>
            <a:normAutofit fontScale="77500" lnSpcReduction="20000"/>
          </a:bodyPr>
          <a:lstStyle/>
          <a:p>
            <a:pPr algn="just"/>
            <a:endParaRPr lang="tr-TR" dirty="0"/>
          </a:p>
          <a:p>
            <a:pPr algn="just"/>
            <a:r>
              <a:rPr lang="en-US" dirty="0"/>
              <a:t>Candidates need to select the application type first, as indicated on the screen on the left, and then enter the other required information</a:t>
            </a:r>
            <a:r>
              <a:rPr lang="tr-TR" dirty="0"/>
              <a:t>.</a:t>
            </a:r>
            <a:endParaRPr lang="en-US" dirty="0"/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flipH="1">
            <a:off x="6969602" y="3343654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48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14BA926B-E9F0-400F-8FFB-54CE343D6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2" y="1310136"/>
            <a:ext cx="7890568" cy="550657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9790" y="1434270"/>
            <a:ext cx="2783736" cy="74639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000" dirty="0"/>
              <a:t>Once the application type is selected, candidates need to upload a recent photo</a:t>
            </a:r>
            <a:r>
              <a:rPr lang="tr-TR" sz="2000" dirty="0"/>
              <a:t>.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rot="20440810" flipH="1">
            <a:off x="6225440" y="2213510"/>
            <a:ext cx="2259404" cy="1948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3678F1CE-F5BF-4B3D-9975-5B2FDE24B9DB}"/>
              </a:ext>
            </a:extLst>
          </p:cNvPr>
          <p:cNvSpPr/>
          <p:nvPr/>
        </p:nvSpPr>
        <p:spPr>
          <a:xfrm rot="21169924" flipH="1">
            <a:off x="6985910" y="2839606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F20B7D6-0D2A-4D76-B979-3E65B67B3ED4}"/>
              </a:ext>
            </a:extLst>
          </p:cNvPr>
          <p:cNvSpPr txBox="1">
            <a:spLocks/>
          </p:cNvSpPr>
          <p:nvPr/>
        </p:nvSpPr>
        <p:spPr>
          <a:xfrm>
            <a:off x="8223188" y="2386436"/>
            <a:ext cx="2783735" cy="14927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Candidates need to upload the relevant pages of their passports. Candidates of Syrian descent who do not hold a valid passport will upload their transitory identity card.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5EBF289E-7256-4EDA-9404-AE51F5533C21}"/>
              </a:ext>
            </a:extLst>
          </p:cNvPr>
          <p:cNvSpPr/>
          <p:nvPr/>
        </p:nvSpPr>
        <p:spPr>
          <a:xfrm rot="1093071" flipH="1">
            <a:off x="6985910" y="3978079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A7A6C7A9-B602-4B53-A633-3E4F08719718}"/>
              </a:ext>
            </a:extLst>
          </p:cNvPr>
          <p:cNvSpPr/>
          <p:nvPr/>
        </p:nvSpPr>
        <p:spPr>
          <a:xfrm rot="21364103" flipH="1">
            <a:off x="6732276" y="4203882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B938E635-7029-461F-8007-4833CD228BC6}"/>
              </a:ext>
            </a:extLst>
          </p:cNvPr>
          <p:cNvSpPr/>
          <p:nvPr/>
        </p:nvSpPr>
        <p:spPr>
          <a:xfrm rot="20654055" flipH="1">
            <a:off x="6809132" y="4375291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Alt Başlık 2">
            <a:extLst>
              <a:ext uri="{FF2B5EF4-FFF2-40B4-BE49-F238E27FC236}">
                <a16:creationId xmlns:a16="http://schemas.microsoft.com/office/drawing/2014/main" id="{D82F7C08-6BE7-44BF-8729-B9A2EFB2BFF1}"/>
              </a:ext>
            </a:extLst>
          </p:cNvPr>
          <p:cNvSpPr txBox="1">
            <a:spLocks/>
          </p:cNvSpPr>
          <p:nvPr/>
        </p:nvSpPr>
        <p:spPr>
          <a:xfrm>
            <a:off x="8223187" y="3818359"/>
            <a:ext cx="2936135" cy="746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/>
              <a:t>All the required areas must be filled in</a:t>
            </a:r>
            <a:r>
              <a:rPr lang="tr-TR" sz="2000" dirty="0"/>
              <a:t>.</a:t>
            </a:r>
            <a:endParaRPr lang="tr-TR" dirty="0"/>
          </a:p>
        </p:txBody>
      </p:sp>
      <p:sp>
        <p:nvSpPr>
          <p:cNvPr id="16" name="Alt Başlık 2">
            <a:extLst>
              <a:ext uri="{FF2B5EF4-FFF2-40B4-BE49-F238E27FC236}">
                <a16:creationId xmlns:a16="http://schemas.microsoft.com/office/drawing/2014/main" id="{BA0A62D9-B3B3-4071-A60A-CB4C2775D2E9}"/>
              </a:ext>
            </a:extLst>
          </p:cNvPr>
          <p:cNvSpPr txBox="1">
            <a:spLocks/>
          </p:cNvSpPr>
          <p:nvPr/>
        </p:nvSpPr>
        <p:spPr>
          <a:xfrm>
            <a:off x="8254880" y="4626817"/>
            <a:ext cx="3078406" cy="1149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1600" dirty="0" err="1"/>
              <a:t>Candidates</a:t>
            </a:r>
            <a:r>
              <a:rPr lang="tr-TR" sz="1600" dirty="0"/>
              <a:t> </a:t>
            </a:r>
            <a:r>
              <a:rPr lang="tr-TR" sz="1600" dirty="0" err="1"/>
              <a:t>who</a:t>
            </a:r>
            <a:r>
              <a:rPr lang="tr-TR" sz="1600" dirty="0"/>
              <a:t> </a:t>
            </a:r>
            <a:r>
              <a:rPr lang="tr-TR" sz="1600" dirty="0" err="1"/>
              <a:t>hold</a:t>
            </a:r>
            <a:r>
              <a:rPr lang="tr-TR" sz="1600" dirty="0"/>
              <a:t> </a:t>
            </a:r>
            <a:r>
              <a:rPr lang="tr-TR" sz="1600" dirty="0" err="1"/>
              <a:t>dual</a:t>
            </a:r>
            <a:r>
              <a:rPr lang="tr-TR" sz="1600" dirty="0"/>
              <a:t> </a:t>
            </a:r>
            <a:r>
              <a:rPr lang="tr-TR" sz="1600" dirty="0" err="1"/>
              <a:t>citizenship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those</a:t>
            </a:r>
            <a:r>
              <a:rPr lang="tr-TR" sz="1600" dirty="0"/>
              <a:t> </a:t>
            </a:r>
            <a:r>
              <a:rPr lang="tr-TR" sz="1600" dirty="0" err="1"/>
              <a:t>who</a:t>
            </a:r>
            <a:r>
              <a:rPr lang="tr-TR" sz="1600" dirty="0"/>
              <a:t> </a:t>
            </a:r>
            <a:r>
              <a:rPr lang="tr-TR" sz="1600" dirty="0" err="1"/>
              <a:t>hold</a:t>
            </a:r>
            <a:r>
              <a:rPr lang="tr-TR" sz="1600" dirty="0"/>
              <a:t> </a:t>
            </a:r>
            <a:r>
              <a:rPr lang="tr-TR" sz="1600" dirty="0" err="1"/>
              <a:t>Turkish</a:t>
            </a:r>
            <a:r>
              <a:rPr lang="tr-TR" sz="1600" dirty="0"/>
              <a:t> </a:t>
            </a:r>
            <a:r>
              <a:rPr lang="tr-TR" sz="1600" dirty="0" err="1"/>
              <a:t>blue</a:t>
            </a:r>
            <a:r>
              <a:rPr lang="tr-TR" sz="1600" dirty="0"/>
              <a:t> </a:t>
            </a:r>
            <a:r>
              <a:rPr lang="tr-TR" sz="1600" dirty="0" err="1"/>
              <a:t>card</a:t>
            </a:r>
            <a:r>
              <a:rPr lang="tr-TR" sz="1600" dirty="0"/>
              <a:t> (Mavi Kart) </a:t>
            </a:r>
            <a:r>
              <a:rPr lang="tr-TR" sz="1600" dirty="0" err="1"/>
              <a:t>need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fill</a:t>
            </a:r>
            <a:r>
              <a:rPr lang="tr-TR" sz="1600" dirty="0"/>
              <a:t> in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required</a:t>
            </a:r>
            <a:r>
              <a:rPr lang="tr-TR" sz="1600" dirty="0"/>
              <a:t> </a:t>
            </a:r>
            <a:r>
              <a:rPr lang="tr-TR" sz="1600" dirty="0" err="1"/>
              <a:t>areas</a:t>
            </a:r>
            <a:r>
              <a:rPr lang="tr-TR" sz="1600" dirty="0"/>
              <a:t> </a:t>
            </a:r>
            <a:r>
              <a:rPr lang="tr-TR" sz="1600" dirty="0" err="1"/>
              <a:t>indicated</a:t>
            </a:r>
            <a:r>
              <a:rPr lang="tr-TR" sz="1600" dirty="0"/>
              <a:t> on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left</a:t>
            </a:r>
            <a:endParaRPr lang="tr-TR" sz="1600" dirty="0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31781903-215D-48E7-997E-A2F40CC32008}"/>
              </a:ext>
            </a:extLst>
          </p:cNvPr>
          <p:cNvSpPr/>
          <p:nvPr/>
        </p:nvSpPr>
        <p:spPr>
          <a:xfrm rot="20846672" flipH="1">
            <a:off x="6435658" y="5140119"/>
            <a:ext cx="1822459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2AAE59CB-5F0E-4D92-84A6-79DEA5D12E35}"/>
              </a:ext>
            </a:extLst>
          </p:cNvPr>
          <p:cNvSpPr/>
          <p:nvPr/>
        </p:nvSpPr>
        <p:spPr>
          <a:xfrm flipH="1">
            <a:off x="3247712" y="6281517"/>
            <a:ext cx="4798900" cy="1899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Alt Başlık 2">
            <a:extLst>
              <a:ext uri="{FF2B5EF4-FFF2-40B4-BE49-F238E27FC236}">
                <a16:creationId xmlns:a16="http://schemas.microsoft.com/office/drawing/2014/main" id="{66E75389-F38D-49E3-A37D-F60255ED28FA}"/>
              </a:ext>
            </a:extLst>
          </p:cNvPr>
          <p:cNvSpPr txBox="1">
            <a:spLocks/>
          </p:cNvSpPr>
          <p:nvPr/>
        </p:nvSpPr>
        <p:spPr>
          <a:xfrm>
            <a:off x="8156644" y="5940119"/>
            <a:ext cx="3274877" cy="798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1800" dirty="0" err="1"/>
              <a:t>Click</a:t>
            </a:r>
            <a:r>
              <a:rPr lang="tr-TR" sz="1800" dirty="0"/>
              <a:t>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button</a:t>
            </a:r>
            <a:r>
              <a:rPr lang="tr-TR" sz="1800" dirty="0"/>
              <a:t> «</a:t>
            </a:r>
            <a:r>
              <a:rPr lang="tr-TR" sz="1800" dirty="0" err="1"/>
              <a:t>Save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/>
              <a:t>Next</a:t>
            </a:r>
            <a:r>
              <a:rPr lang="tr-TR" sz="1800" dirty="0"/>
              <a:t> </a:t>
            </a:r>
            <a:r>
              <a:rPr lang="tr-TR" sz="1800" dirty="0" err="1"/>
              <a:t>Page</a:t>
            </a:r>
            <a:r>
              <a:rPr lang="tr-TR" sz="1800" dirty="0"/>
              <a:t>» </a:t>
            </a:r>
            <a:r>
              <a:rPr lang="tr-TR" sz="1800" dirty="0" err="1"/>
              <a:t>to</a:t>
            </a:r>
            <a:r>
              <a:rPr lang="tr-TR" sz="1800" dirty="0"/>
              <a:t> </a:t>
            </a:r>
            <a:r>
              <a:rPr lang="tr-TR" sz="1800" dirty="0" err="1"/>
              <a:t>save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/>
              <a:t>proceed</a:t>
            </a:r>
            <a:r>
              <a:rPr lang="tr-TR" sz="1800" dirty="0"/>
              <a:t> </a:t>
            </a:r>
            <a:r>
              <a:rPr lang="tr-TR" sz="1800" dirty="0" err="1"/>
              <a:t>to</a:t>
            </a:r>
            <a:r>
              <a:rPr lang="tr-TR" sz="1800" dirty="0"/>
              <a:t>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following</a:t>
            </a:r>
            <a:r>
              <a:rPr lang="tr-TR" sz="1800" dirty="0"/>
              <a:t> </a:t>
            </a:r>
            <a:r>
              <a:rPr lang="tr-TR" sz="1800" dirty="0" err="1"/>
              <a:t>page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19269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9" grpId="0" animBg="1"/>
      <p:bldP spid="10" grpId="0"/>
      <p:bldP spid="11" grpId="0" animBg="1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59690" y="3635202"/>
            <a:ext cx="3339546" cy="2344048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You can advance to the following page once you get a notification from the system stating that you have successfully uploaded the required information.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flipH="1">
            <a:off x="7739271" y="4636534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6099F192-EBFB-4A89-B904-A49DA9F44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3" y="1537252"/>
            <a:ext cx="7258608" cy="532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0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705</Words>
  <Application>Microsoft Office PowerPoint</Application>
  <PresentationFormat>Geniş ekran</PresentationFormat>
  <Paragraphs>56</Paragraphs>
  <Slides>20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Teması</vt:lpstr>
      <vt:lpstr>OKÜ INTERNATIONAL STUDENT APPLICATION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OKÜ ULUSLARARASI ÖĞRENCİ BAŞVURUSU</dc:title>
  <dc:creator>Süleyman KAPLAN</dc:creator>
  <cp:lastModifiedBy>Süleyman KAPLAN</cp:lastModifiedBy>
  <cp:revision>51</cp:revision>
  <dcterms:created xsi:type="dcterms:W3CDTF">2020-07-17T11:53:35Z</dcterms:created>
  <dcterms:modified xsi:type="dcterms:W3CDTF">2021-07-16T06:57:53Z</dcterms:modified>
</cp:coreProperties>
</file>